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99" r:id="rId2"/>
    <p:sldId id="256" r:id="rId3"/>
    <p:sldId id="257" r:id="rId4"/>
    <p:sldId id="259" r:id="rId5"/>
    <p:sldId id="260" r:id="rId6"/>
    <p:sldId id="261" r:id="rId7"/>
    <p:sldId id="300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95" r:id="rId19"/>
    <p:sldId id="274" r:id="rId20"/>
    <p:sldId id="301" r:id="rId21"/>
    <p:sldId id="275" r:id="rId22"/>
    <p:sldId id="296" r:id="rId23"/>
    <p:sldId id="276" r:id="rId24"/>
    <p:sldId id="277" r:id="rId25"/>
    <p:sldId id="278" r:id="rId26"/>
    <p:sldId id="279" r:id="rId27"/>
    <p:sldId id="297" r:id="rId28"/>
    <p:sldId id="290" r:id="rId29"/>
    <p:sldId id="293" r:id="rId30"/>
    <p:sldId id="291" r:id="rId31"/>
    <p:sldId id="288" r:id="rId32"/>
    <p:sldId id="283" r:id="rId33"/>
    <p:sldId id="258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97" autoAdjust="0"/>
    <p:restoredTop sz="94660"/>
  </p:normalViewPr>
  <p:slideViewPr>
    <p:cSldViewPr>
      <p:cViewPr varScale="1">
        <p:scale>
          <a:sx n="68" d="100"/>
          <a:sy n="68" d="100"/>
        </p:scale>
        <p:origin x="1398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3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8DEDD0-5C7A-42A1-9B5C-315AF0BC0C66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8054FA-5943-4B00-A7D0-A002850FCE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043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054FA-5943-4B00-A7D0-A002850FCE45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126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51FA-488D-40E0-B83D-C5AAE9041F62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C31EC-04F4-435D-9388-98952D5FE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51FA-488D-40E0-B83D-C5AAE9041F62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C31EC-04F4-435D-9388-98952D5FE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51FA-488D-40E0-B83D-C5AAE9041F62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C31EC-04F4-435D-9388-98952D5FE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51FA-488D-40E0-B83D-C5AAE9041F62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C31EC-04F4-435D-9388-98952D5FE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51FA-488D-40E0-B83D-C5AAE9041F62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C31EC-04F4-435D-9388-98952D5FE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51FA-488D-40E0-B83D-C5AAE9041F62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C31EC-04F4-435D-9388-98952D5FE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51FA-488D-40E0-B83D-C5AAE9041F62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C31EC-04F4-435D-9388-98952D5FE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51FA-488D-40E0-B83D-C5AAE9041F62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C31EC-04F4-435D-9388-98952D5FE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51FA-488D-40E0-B83D-C5AAE9041F62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C31EC-04F4-435D-9388-98952D5FE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51FA-488D-40E0-B83D-C5AAE9041F62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C31EC-04F4-435D-9388-98952D5FE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451FA-488D-40E0-B83D-C5AAE9041F62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C31EC-04F4-435D-9388-98952D5FE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451FA-488D-40E0-B83D-C5AAE9041F62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C31EC-04F4-435D-9388-98952D5FE9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7.png"/><Relationship Id="rId4" Type="http://schemas.openxmlformats.org/officeDocument/2006/relationships/image" Target="../media/image4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7.png"/><Relationship Id="rId4" Type="http://schemas.openxmlformats.org/officeDocument/2006/relationships/image" Target="../media/image6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A633E4-C6C6-4B84-817F-3EBA536684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332656"/>
            <a:ext cx="7772400" cy="1470025"/>
          </a:xfrm>
        </p:spPr>
        <p:txBody>
          <a:bodyPr/>
          <a:lstStyle/>
          <a:p>
            <a:r>
              <a:rPr lang="ru-RU" dirty="0"/>
              <a:t>«Семейные традиции»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132158D-9B7D-4FEA-B2B5-E6EAF0B3A8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9883" y="4844418"/>
            <a:ext cx="4392488" cy="1944216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подготовлена педагогами МКОУ «Станционная СОШ»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Богачёва Н.А.</a:t>
            </a:r>
          </a:p>
          <a:p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Острикова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А.В.</a:t>
            </a:r>
          </a:p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Сопова Е.А.</a:t>
            </a:r>
          </a:p>
          <a:p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332022-C223-4408-B4F0-AF6543860D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90" y="1715881"/>
            <a:ext cx="5306394" cy="30681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88065D-7D70-4AC2-8526-218E487F3D94}"/>
              </a:ext>
            </a:extLst>
          </p:cNvPr>
          <p:cNvSpPr txBox="1"/>
          <p:nvPr/>
        </p:nvSpPr>
        <p:spPr>
          <a:xfrm>
            <a:off x="1438323" y="5685837"/>
            <a:ext cx="2952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 – 2022 учебный год</a:t>
            </a:r>
          </a:p>
        </p:txBody>
      </p:sp>
    </p:spTree>
    <p:extLst>
      <p:ext uri="{BB962C8B-B14F-4D97-AF65-F5344CB8AC3E}">
        <p14:creationId xmlns:p14="http://schemas.microsoft.com/office/powerpoint/2010/main" val="371318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52" name="Picture 8" descr="http://www.lindseymcdivitt.com/wp-content/uploads/2013/05/Fotolia_37027870_Subscription_Monthly_XXL-1024x10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260648"/>
            <a:ext cx="6480720" cy="64807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7772400" cy="1470025"/>
          </a:xfrm>
        </p:spPr>
        <p:txBody>
          <a:bodyPr/>
          <a:lstStyle/>
          <a:p>
            <a:r>
              <a:rPr lang="ru-RU" dirty="0">
                <a:latin typeface="Mistral" pitchFamily="66" charset="0"/>
              </a:rPr>
              <a:t>СЕМЕЙНЫЕ ТРАДИЦИИ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3284984"/>
            <a:ext cx="6400800" cy="2376264"/>
          </a:xfrm>
        </p:spPr>
        <p:txBody>
          <a:bodyPr>
            <a:noAutofit/>
          </a:bodyPr>
          <a:lstStyle/>
          <a:p>
            <a:r>
              <a:rPr lang="ru-RU" sz="4400" b="1" dirty="0">
                <a:solidFill>
                  <a:srgbClr val="7030A0"/>
                </a:solidFill>
                <a:latin typeface="Book Antiqua" pitchFamily="18" charset="0"/>
              </a:rPr>
              <a:t>Что такое семейные традиции и что они дают?</a:t>
            </a:r>
          </a:p>
        </p:txBody>
      </p:sp>
      <p:sp>
        <p:nvSpPr>
          <p:cNvPr id="31746" name="AutoShape 2" descr="https://thumbs.dreamstime.com/z/family-logo-2057850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48" name="AutoShape 4" descr="https://thumbs.dreamstime.com/z/family-logo-2057850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1754" name="Picture 10" descr="http://outolokon.krut.obr55.ru/files/2016/01/%D1%81%D0%B8%D0%BC%D0%B2%D0%BE%D0%BB-%D1%81%D0%B5%D0%BC%D1%8C%D0%B8-994767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260648"/>
            <a:ext cx="2088232" cy="19422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1756" name="Picture 12" descr="http://overgraph.ru/images/1472295_kartinki-simvoly-semi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4288" y="218288"/>
            <a:ext cx="1795736" cy="226426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1758" name="Picture 14" descr="http://st.depositphotos.com/1969477/5004/v/950/depositphotos_50047605-FamilyLigh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4509120"/>
            <a:ext cx="2160240" cy="21602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1760" name="Picture 16" descr="http://previews.123rf.com/images/tokhiti/tokhiti0812/tokhiti081200069/3966057-Happy-family-silhouettes-and-sun-on-a-red-background--Stock-Photo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60232" y="4621096"/>
            <a:ext cx="2341240" cy="199185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fcd16d6c6c2c089c5f882b34d4952be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45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17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317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0"/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3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0909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1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42845" y="142852"/>
            <a:ext cx="4357718" cy="4525963"/>
          </a:xfrm>
        </p:spPr>
        <p:txBody>
          <a:bodyPr>
            <a:normAutofit fontScale="77500" lnSpcReduction="20000"/>
          </a:bodyPr>
          <a:lstStyle/>
          <a:p>
            <a:r>
              <a:rPr lang="ru-RU" sz="4000" dirty="0">
                <a:latin typeface="Comic Sans MS" panose="030F0702030302020204" pitchFamily="66" charset="0"/>
              </a:rPr>
              <a:t>«Семейные традиции — это обычные принятые в семье нормы, манеры поведения, обычаи и взгляды, которые передаются из поколения в поколение»</a:t>
            </a:r>
          </a:p>
          <a:p>
            <a:pPr algn="r">
              <a:buNone/>
            </a:pPr>
            <a:r>
              <a:rPr lang="ru-RU" sz="3500" dirty="0">
                <a:latin typeface="Comic Sans MS" panose="030F0702030302020204" pitchFamily="66" charset="0"/>
              </a:rPr>
              <a:t>Толковый словарь</a:t>
            </a:r>
          </a:p>
        </p:txBody>
      </p:sp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1269802"/>
            <a:ext cx="3951518" cy="4304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2" descr="http://www.databunch.ru/prefix/070f15bd99ac1f701ac369b2c4eca99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437112"/>
            <a:ext cx="1728192" cy="22739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Comic Sans MS" pitchFamily="66" charset="0"/>
              </a:rPr>
              <a:t>Что дают семейные традиции детям?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5400684" cy="4525963"/>
          </a:xfrm>
        </p:spPr>
        <p:txBody>
          <a:bodyPr>
            <a:normAutofit/>
          </a:bodyPr>
          <a:lstStyle/>
          <a:p>
            <a:r>
              <a:rPr lang="ru-RU" dirty="0"/>
              <a:t>Для детей семейные традиции способствуют гармоничному развитию.</a:t>
            </a:r>
          </a:p>
          <a:p>
            <a:pPr>
              <a:buNone/>
            </a:pPr>
            <a:endParaRPr lang="ru-RU" dirty="0"/>
          </a:p>
          <a:p>
            <a:r>
              <a:rPr lang="ru-RU" dirty="0"/>
              <a:t>Родители представляются не только строгими воспитателями но и друзьями…</a:t>
            </a:r>
          </a:p>
        </p:txBody>
      </p:sp>
      <p:pic>
        <p:nvPicPr>
          <p:cNvPr id="16388" name="Picture 4" descr="Картинки по запросу семейные традиции пример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2071678"/>
            <a:ext cx="3161132" cy="421484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Картинки по запросу семейные традиции пример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3789040"/>
            <a:ext cx="6381768" cy="279202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Comic Sans MS" pitchFamily="66" charset="0"/>
              </a:rPr>
              <a:t>Что дают семейные традиции взрослым?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571612"/>
            <a:ext cx="8001056" cy="2357454"/>
          </a:xfrm>
        </p:spPr>
        <p:txBody>
          <a:bodyPr>
            <a:normAutofit fontScale="92500"/>
          </a:bodyPr>
          <a:lstStyle/>
          <a:p>
            <a:r>
              <a:rPr lang="ru-RU" dirty="0"/>
              <a:t>Взрослым дают ощущение единства со своей роднёй, сближают, укрепляют чувства.</a:t>
            </a:r>
          </a:p>
          <a:p>
            <a:r>
              <a:rPr lang="ru-RU" dirty="0"/>
              <a:t> Дают возможность расслабиться, быть собой и радоваться жизни.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Comic Sans MS" pitchFamily="66" charset="0"/>
              </a:rPr>
              <a:t>Что дают семейные традиции всей семье?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14486"/>
          </a:xfrm>
        </p:spPr>
        <p:txBody>
          <a:bodyPr/>
          <a:lstStyle/>
          <a:p>
            <a:r>
              <a:rPr lang="ru-RU" dirty="0"/>
              <a:t>Культурное обогащение семьи – семья делает свой вклад в культурное наследие страны.</a:t>
            </a:r>
          </a:p>
        </p:txBody>
      </p:sp>
      <p:sp>
        <p:nvSpPr>
          <p:cNvPr id="17416" name="AutoShape 8" descr="Картинки по запросу семейные традиции пример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8" name="AutoShape 10" descr="Картинки по запросу семейные традиции пример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20" name="AutoShape 12" descr="Картинки по запросу семейные традиции пример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0" name="Picture 2" descr="Картинки по запросу общение подростков и семьи картин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734" y="3397250"/>
            <a:ext cx="5016175" cy="33441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A7E7EE-6248-4A0A-8FEC-380D80015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Многодетные семьи нашей школы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099D650-BF10-419C-A8F4-C5CC130EEE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64" y="2391249"/>
            <a:ext cx="3691470" cy="274576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EA8DD72-B1AC-4958-8BF4-E8FC6B3887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392" y="1264082"/>
            <a:ext cx="2586643" cy="259195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A7EA24E-E796-429F-9D53-1F5405C2F1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4026" y="4725144"/>
            <a:ext cx="2477624" cy="18582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D6FA581-C830-4DD7-9392-48EFA934D71F}"/>
              </a:ext>
            </a:extLst>
          </p:cNvPr>
          <p:cNvSpPr txBox="1"/>
          <p:nvPr/>
        </p:nvSpPr>
        <p:spPr>
          <a:xfrm>
            <a:off x="3203848" y="1264082"/>
            <a:ext cx="56383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школе обучается 104 ученика из 71 семьи.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них 19 семей – это многодетные семьи.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большинстве из них более четырёх детей.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CCA6C0E-62FB-4F91-B01F-0A6D24635F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94" y="4373287"/>
            <a:ext cx="3171047" cy="237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30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Comic Sans MS" pitchFamily="66" charset="0"/>
              </a:rPr>
              <a:t>Какие бывают семейные традиции?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829048" cy="2114552"/>
          </a:xfrm>
        </p:spPr>
        <p:txBody>
          <a:bodyPr/>
          <a:lstStyle/>
          <a:p>
            <a:r>
              <a:rPr lang="ru-RU" sz="3600" b="1" dirty="0">
                <a:latin typeface="Comic Sans MS" pitchFamily="66" charset="0"/>
              </a:rPr>
              <a:t>Общие традиции </a:t>
            </a:r>
            <a:r>
              <a:rPr lang="ru-RU" dirty="0"/>
              <a:t>–встречающиеся в большинстве семей.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357686" y="4000504"/>
            <a:ext cx="4038600" cy="2686056"/>
          </a:xfrm>
        </p:spPr>
        <p:txBody>
          <a:bodyPr/>
          <a:lstStyle/>
          <a:p>
            <a:r>
              <a:rPr lang="ru-RU" sz="3600" b="1" dirty="0">
                <a:latin typeface="Comic Sans MS" pitchFamily="66" charset="0"/>
              </a:rPr>
              <a:t>Специальные традиции </a:t>
            </a:r>
            <a:r>
              <a:rPr lang="ru-RU" dirty="0"/>
              <a:t>– особые традиции, присущие одной данной семье.</a:t>
            </a:r>
          </a:p>
          <a:p>
            <a:endParaRPr lang="ru-RU" dirty="0"/>
          </a:p>
        </p:txBody>
      </p:sp>
      <p:sp>
        <p:nvSpPr>
          <p:cNvPr id="20482" name="AutoShape 2" descr="Картинки по запросу семейные традиции в росс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84" name="AutoShape 4" descr="Картинки по запросу семейные традиции в росс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86" name="AutoShape 6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88" name="AutoShape 8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Picture 2" descr="Картинки по запросу семейные традиции пример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4214818"/>
            <a:ext cx="3357586" cy="2182432"/>
          </a:xfrm>
          <a:prstGeom prst="rect">
            <a:avLst/>
          </a:prstGeom>
          <a:noFill/>
        </p:spPr>
      </p:pic>
      <p:pic>
        <p:nvPicPr>
          <p:cNvPr id="10" name="Picture 4" descr="Картинки по запросу семейные традиции примеры"/>
          <p:cNvPicPr>
            <a:picLocks noChangeAspect="1" noChangeArrowheads="1"/>
          </p:cNvPicPr>
          <p:nvPr/>
        </p:nvPicPr>
        <p:blipFill>
          <a:blip r:embed="rId3" cstate="print"/>
          <a:srcRect l="6521" t="7589" r="6537" b="6408"/>
          <a:stretch>
            <a:fillRect/>
          </a:stretch>
        </p:blipFill>
        <p:spPr bwMode="auto">
          <a:xfrm>
            <a:off x="4143372" y="1428736"/>
            <a:ext cx="2857520" cy="242889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0"/>
                            </p:stCondLst>
                            <p:childTnLst>
                              <p:par>
                                <p:cTn id="2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42910" y="285728"/>
            <a:ext cx="8229600" cy="1643074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latin typeface="Comic Sans MS" pitchFamily="66" charset="0"/>
              </a:rPr>
              <a:t>Общие традиции </a:t>
            </a:r>
            <a:br>
              <a:rPr lang="ru-RU" sz="3600" i="1" dirty="0">
                <a:latin typeface="Arial Black" pitchFamily="34" charset="0"/>
              </a:rPr>
            </a:br>
            <a:r>
              <a:rPr lang="ru-RU" sz="4000" dirty="0">
                <a:solidFill>
                  <a:srgbClr val="FF0000"/>
                </a:solidFill>
              </a:rPr>
              <a:t>–</a:t>
            </a:r>
            <a:r>
              <a:rPr lang="ru-RU" sz="4000" dirty="0"/>
              <a:t> </a:t>
            </a:r>
            <a:r>
              <a:rPr lang="ru-RU" sz="4000" b="1" dirty="0">
                <a:solidFill>
                  <a:srgbClr val="FF0000"/>
                </a:solidFill>
                <a:latin typeface="Comic Sans MS" pitchFamily="66" charset="0"/>
              </a:rPr>
              <a:t>празднование дней рождений и семейных праздников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788024" y="2132856"/>
            <a:ext cx="4186238" cy="4214842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Comic Sans MS" pitchFamily="66" charset="0"/>
              </a:rPr>
              <a:t>Благодаря таким обычаям и дети, и взрослые получают множество радостных моментов: предвкушение праздника, хорошее настроение, радость общения с семьей, ощущение своей нужности…</a:t>
            </a:r>
          </a:p>
        </p:txBody>
      </p:sp>
      <p:pic>
        <p:nvPicPr>
          <p:cNvPr id="4098" name="Picture 2" descr="Картинки по запросу поздравление на день рожден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0959" y="2487767"/>
            <a:ext cx="3906291" cy="2441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2063722"/>
          </a:xfrm>
        </p:spPr>
        <p:txBody>
          <a:bodyPr>
            <a:normAutofit fontScale="90000"/>
          </a:bodyPr>
          <a:lstStyle/>
          <a:p>
            <a:r>
              <a:rPr lang="ru-RU" sz="3200" dirty="0">
                <a:latin typeface="Comic Sans MS" pitchFamily="66" charset="0"/>
              </a:rPr>
              <a:t>Общие традиции </a:t>
            </a:r>
            <a:br>
              <a:rPr lang="ru-RU" sz="3200" i="1" dirty="0">
                <a:latin typeface="Arial Black" pitchFamily="34" charset="0"/>
              </a:rPr>
            </a:br>
            <a:r>
              <a:rPr lang="ru-RU" sz="4000" b="1" dirty="0">
                <a:solidFill>
                  <a:srgbClr val="FF0000"/>
                </a:solidFill>
              </a:rPr>
              <a:t> </a:t>
            </a:r>
            <a:r>
              <a:rPr lang="ru-RU" sz="4000" b="1" dirty="0">
                <a:solidFill>
                  <a:srgbClr val="FF0000"/>
                </a:solidFill>
                <a:latin typeface="Comic Sans MS" pitchFamily="66" charset="0"/>
              </a:rPr>
              <a:t>выполнение</a:t>
            </a:r>
            <a:r>
              <a:rPr lang="ru-RU" sz="4000" b="1" dirty="0">
                <a:solidFill>
                  <a:srgbClr val="FF0000"/>
                </a:solidFill>
              </a:rPr>
              <a:t> </a:t>
            </a:r>
            <a:r>
              <a:rPr lang="ru-RU" sz="4000" b="1" dirty="0">
                <a:solidFill>
                  <a:srgbClr val="FF0000"/>
                </a:solidFill>
                <a:latin typeface="Comic Sans MS" pitchFamily="66" charset="0"/>
              </a:rPr>
              <a:t>домашних обязанностей всеми членами семьи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2500306"/>
            <a:ext cx="3214710" cy="1785951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 уборка в доме, раскладывание  вещей по местам..</a:t>
            </a:r>
          </a:p>
        </p:txBody>
      </p:sp>
      <p:pic>
        <p:nvPicPr>
          <p:cNvPr id="3074" name="Picture 2" descr="Картинки по запросу уборка в доме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2636912"/>
            <a:ext cx="3010788" cy="3920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>
                <a:latin typeface="Comic Sans MS" pitchFamily="66" charset="0"/>
              </a:rPr>
              <a:t>Общие традиции </a:t>
            </a:r>
            <a:br>
              <a:rPr lang="ru-RU" sz="3200" i="1" dirty="0">
                <a:latin typeface="Arial Black" pitchFamily="34" charset="0"/>
              </a:rPr>
            </a:br>
            <a:r>
              <a:rPr lang="ru-RU" sz="3600" dirty="0"/>
              <a:t> </a:t>
            </a:r>
            <a:r>
              <a:rPr lang="ru-RU" sz="3600" b="1" dirty="0">
                <a:solidFill>
                  <a:srgbClr val="FF0000"/>
                </a:solidFill>
                <a:latin typeface="Comic Sans MS" pitchFamily="66" charset="0"/>
              </a:rPr>
              <a:t>совместные игры с детьми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92080" y="2060848"/>
            <a:ext cx="3751910" cy="4525963"/>
          </a:xfrm>
        </p:spPr>
        <p:txBody>
          <a:bodyPr>
            <a:normAutofit/>
          </a:bodyPr>
          <a:lstStyle/>
          <a:p>
            <a:r>
              <a:rPr lang="ru-RU" sz="2400" dirty="0"/>
              <a:t>Делая что-то вместе с детьми, родители учат их разным навыкам, проявляют свои чувства. </a:t>
            </a:r>
          </a:p>
          <a:p>
            <a:r>
              <a:rPr lang="ru-RU" sz="2400" dirty="0"/>
              <a:t>В будущем это поможет ребёнку сохранять доверительные отношения с мамой и папой.</a:t>
            </a:r>
          </a:p>
        </p:txBody>
      </p:sp>
      <p:pic>
        <p:nvPicPr>
          <p:cNvPr id="23554" name="Picture 2" descr="Картинки по запросу совместные игры в семь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9970" y="1601867"/>
            <a:ext cx="3441420" cy="2297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0" name="Picture 6" descr="Картинки по запросу общение подростков и семьи картинк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464" y="4041324"/>
            <a:ext cx="4209936" cy="28077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3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>
                <a:latin typeface="Comic Sans MS" pitchFamily="66" charset="0"/>
              </a:rPr>
              <a:t>Общие традиции </a:t>
            </a:r>
            <a:br>
              <a:rPr lang="ru-RU" i="1" dirty="0">
                <a:latin typeface="Arial Black" pitchFamily="34" charset="0"/>
              </a:rPr>
            </a:br>
            <a:r>
              <a:rPr lang="ru-RU" dirty="0"/>
              <a:t> </a:t>
            </a:r>
            <a:r>
              <a:rPr lang="ru-RU" b="1" dirty="0">
                <a:solidFill>
                  <a:srgbClr val="FF0000"/>
                </a:solidFill>
                <a:latin typeface="Comic Sans MS" pitchFamily="66" charset="0"/>
              </a:rPr>
              <a:t>семейный обед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71612"/>
            <a:ext cx="3471858" cy="247174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Помогают объединять семьи, собирая всех за одним столом</a:t>
            </a:r>
          </a:p>
        </p:txBody>
      </p:sp>
      <p:pic>
        <p:nvPicPr>
          <p:cNvPr id="4098" name="Picture 2" descr="Картинки по запросу большая семь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1395045"/>
            <a:ext cx="4972109" cy="3111121"/>
          </a:xfrm>
          <a:prstGeom prst="rect">
            <a:avLst/>
          </a:prstGeom>
          <a:noFill/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A1733B3-D64C-4BF7-9BAE-DBCF07A0A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971" y="3889390"/>
            <a:ext cx="4193145" cy="27939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Comic Sans MS" pitchFamily="66" charset="0"/>
              </a:rPr>
              <a:t>Общие традиции </a:t>
            </a:r>
            <a:br>
              <a:rPr lang="ru-RU" sz="3200" dirty="0">
                <a:latin typeface="Comic Sans MS" pitchFamily="66" charset="0"/>
              </a:rPr>
            </a:br>
            <a:r>
              <a:rPr lang="ru-RU" sz="3600" b="1" dirty="0">
                <a:solidFill>
                  <a:srgbClr val="FF0000"/>
                </a:solidFill>
                <a:latin typeface="Comic Sans MS" pitchFamily="66" charset="0"/>
              </a:rPr>
              <a:t> Семейный совет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92080" y="1531938"/>
            <a:ext cx="3686172" cy="4525963"/>
          </a:xfrm>
        </p:spPr>
        <p:txBody>
          <a:bodyPr/>
          <a:lstStyle/>
          <a:p>
            <a:r>
              <a:rPr lang="ru-RU" dirty="0"/>
              <a:t>Это «собрание» всех членов семьи, на котором решаются важные вопросы</a:t>
            </a:r>
          </a:p>
        </p:txBody>
      </p:sp>
      <p:sp>
        <p:nvSpPr>
          <p:cNvPr id="1028" name="AutoShape 4" descr="Картинки по запросу на совете семейн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Картинки по запросу на совете семейн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Картинки по запросу на совете семейн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Картинки по запросу на совете семейн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6" name="AutoShape 12" descr="Картинки по запросу на совете семейн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Картинки по запросу на совете семейн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0" name="AutoShape 16" descr="Картинки по запросу на совете семейн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2" name="AutoShape 18" descr="Картинки по запросу на совете семейн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4" name="Picture 20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1700808"/>
            <a:ext cx="4896956" cy="364333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30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>
                <a:latin typeface="Comic Sans MS" pitchFamily="66" charset="0"/>
              </a:rPr>
              <a:t>Общие традиции </a:t>
            </a:r>
            <a:br>
              <a:rPr lang="ru-RU" sz="4000" dirty="0">
                <a:latin typeface="Comic Sans MS" pitchFamily="66" charset="0"/>
              </a:rPr>
            </a:br>
            <a:r>
              <a:rPr lang="ru-RU" sz="3200" dirty="0">
                <a:latin typeface="Comic Sans MS" pitchFamily="66" charset="0"/>
              </a:rPr>
              <a:t> </a:t>
            </a:r>
            <a:r>
              <a:rPr lang="ru-RU" sz="4000" b="1" dirty="0">
                <a:solidFill>
                  <a:srgbClr val="FF0000"/>
                </a:solidFill>
                <a:latin typeface="Comic Sans MS" pitchFamily="66" charset="0"/>
              </a:rPr>
              <a:t>Традиции «кнута и пряника»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3062017"/>
            <a:ext cx="3400420" cy="3484984"/>
          </a:xfrm>
        </p:spPr>
        <p:txBody>
          <a:bodyPr/>
          <a:lstStyle/>
          <a:p>
            <a:r>
              <a:rPr lang="ru-RU" dirty="0"/>
              <a:t>Правила и способы поощрения и наказания ребёнка.</a:t>
            </a:r>
          </a:p>
        </p:txBody>
      </p:sp>
      <p:pic>
        <p:nvPicPr>
          <p:cNvPr id="2050" name="Picture 2" descr="https://i0.wp.com/cs7003.vk.me/v7003750/17f40/OZ8dKl9Bi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556792"/>
            <a:ext cx="4176464" cy="28004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delta-tc.in.ua/wp-content/uploads/2013/07/1348465849_deti_bi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846683"/>
            <a:ext cx="3679751" cy="27633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>
                <a:latin typeface="Comic Sans MS" pitchFamily="66" charset="0"/>
              </a:rPr>
              <a:t>Общие традиции – </a:t>
            </a:r>
            <a:br>
              <a:rPr lang="ru-RU" sz="3200" dirty="0">
                <a:latin typeface="Comic Sans MS" pitchFamily="66" charset="0"/>
              </a:rPr>
            </a:br>
            <a:r>
              <a:rPr lang="ru-RU" sz="4000" b="1" dirty="0">
                <a:solidFill>
                  <a:srgbClr val="FF0000"/>
                </a:solidFill>
                <a:latin typeface="Comic Sans MS" pitchFamily="66" charset="0"/>
              </a:rPr>
              <a:t>ритуалы приветствия и прощания</a:t>
            </a:r>
            <a:endParaRPr lang="ru-RU" sz="4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1600200"/>
            <a:ext cx="4474840" cy="4525963"/>
          </a:xfrm>
        </p:spPr>
        <p:txBody>
          <a:bodyPr>
            <a:normAutofit/>
          </a:bodyPr>
          <a:lstStyle/>
          <a:p>
            <a:r>
              <a:rPr lang="ru-RU" dirty="0"/>
              <a:t>Пожелание доброго утра и сладких снов, объятия и поцелуй при возвращении домой ... – всё это знаки внимания и заботы со стороны  близких.</a:t>
            </a:r>
          </a:p>
        </p:txBody>
      </p:sp>
      <p:pic>
        <p:nvPicPr>
          <p:cNvPr id="3074" name="Picture 2" descr="http://xn--74-6kcad0dmr4fh.xn--p1ai/photos/privetstvie-pri-vstreche-lyudey-snimanie-shlema-shapki-81345-la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1916832"/>
            <a:ext cx="3818813" cy="302433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68478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latin typeface="Comic Sans MS" pitchFamily="66" charset="0"/>
              </a:rPr>
              <a:t>Общие традиции – </a:t>
            </a:r>
            <a:br>
              <a:rPr lang="ru-RU" sz="3600" dirty="0">
                <a:latin typeface="Comic Sans MS" pitchFamily="66" charset="0"/>
              </a:rPr>
            </a:br>
            <a:r>
              <a:rPr lang="ru-RU" b="1" dirty="0">
                <a:solidFill>
                  <a:srgbClr val="FF0000"/>
                </a:solidFill>
                <a:latin typeface="Comic Sans MS" pitchFamily="66" charset="0"/>
              </a:rPr>
              <a:t>совместные прогулки, походы в кино, на выставки и прочее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86380" y="2571744"/>
            <a:ext cx="3400420" cy="3554419"/>
          </a:xfrm>
        </p:spPr>
        <p:txBody>
          <a:bodyPr/>
          <a:lstStyle/>
          <a:p>
            <a:r>
              <a:rPr lang="ru-RU" dirty="0"/>
              <a:t>Эти традиции обогащают жизнь семьи, делают ее яркой и насыщенной.</a:t>
            </a:r>
          </a:p>
        </p:txBody>
      </p:sp>
      <p:pic>
        <p:nvPicPr>
          <p:cNvPr id="5122" name="Picture 2" descr="http://www.publy.ru/wp-content/uploads/2016/08/57a5fbfc177b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996952"/>
            <a:ext cx="4512364" cy="27626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18258"/>
          </a:xfrm>
        </p:spPr>
        <p:txBody>
          <a:bodyPr>
            <a:normAutofit fontScale="90000"/>
          </a:bodyPr>
          <a:lstStyle/>
          <a:p>
            <a:r>
              <a:rPr lang="ru-RU" sz="6000" b="1" dirty="0">
                <a:latin typeface="+mn-lt"/>
              </a:rPr>
              <a:t>Специальные традиции </a:t>
            </a:r>
            <a:r>
              <a:rPr lang="ru-RU" dirty="0">
                <a:latin typeface="+mn-lt"/>
              </a:rPr>
              <a:t>– </a:t>
            </a:r>
            <a:br>
              <a:rPr lang="ru-RU" dirty="0">
                <a:latin typeface="+mn-lt"/>
              </a:rPr>
            </a:br>
            <a:r>
              <a:rPr lang="ru-RU" sz="4000" b="1" dirty="0">
                <a:solidFill>
                  <a:srgbClr val="FF0000"/>
                </a:solidFill>
                <a:latin typeface="Comic Sans MS" pitchFamily="66" charset="0"/>
              </a:rPr>
              <a:t>это особые традиции, присущие одной данной семье.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86098" y="2852936"/>
            <a:ext cx="4097130" cy="3057203"/>
          </a:xfrm>
        </p:spPr>
        <p:txBody>
          <a:bodyPr/>
          <a:lstStyle/>
          <a:p>
            <a:r>
              <a:rPr lang="ru-RU" dirty="0"/>
              <a:t>В выходной спать до обеда или отправляться на пикник …</a:t>
            </a:r>
          </a:p>
        </p:txBody>
      </p:sp>
      <p:sp>
        <p:nvSpPr>
          <p:cNvPr id="4" name="AutoShape 2" descr="https://im2-tub-ru.yandex.net/i?id=47db17067a72b40b4b0a82dd01011f41&amp;n=33&amp;h=215&amp;w=34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8" name="Picture 4" descr="http://www.playcast.ru/uploads/2013/10/27/64084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20" y="2602468"/>
            <a:ext cx="3463903" cy="41388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36712"/>
            <a:ext cx="7772400" cy="1470025"/>
          </a:xfrm>
        </p:spPr>
        <p:txBody>
          <a:bodyPr>
            <a:normAutofit/>
          </a:bodyPr>
          <a:lstStyle/>
          <a:p>
            <a:r>
              <a:rPr lang="ru-RU" dirty="0">
                <a:latin typeface="Georgia" pitchFamily="18" charset="0"/>
              </a:rPr>
              <a:t>Примеры интересных семейных традиций</a:t>
            </a:r>
            <a:endParaRPr lang="ru-RU" dirty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259632" y="2612504"/>
            <a:ext cx="6400800" cy="1752600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Традиции сознательно внесённые в семью</a:t>
            </a:r>
          </a:p>
        </p:txBody>
      </p:sp>
      <p:pic>
        <p:nvPicPr>
          <p:cNvPr id="4098" name="Picture 2" descr="Картинки по запросу семейные традиции картин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104" y="3861048"/>
            <a:ext cx="4639791" cy="28609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34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023267" y="727764"/>
            <a:ext cx="3643313" cy="828675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ru-RU" dirty="0"/>
              <a:t>Совместная рыбалка </a:t>
            </a:r>
          </a:p>
          <a:p>
            <a:pPr>
              <a:buNone/>
            </a:pPr>
            <a:r>
              <a:rPr lang="ru-RU" dirty="0"/>
              <a:t>     до утра…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7975" y="2710297"/>
            <a:ext cx="53480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800" dirty="0"/>
              <a:t>Семейное приготовление пищи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08803" y="5486631"/>
            <a:ext cx="329930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800" dirty="0" err="1"/>
              <a:t>Квесты</a:t>
            </a:r>
            <a:r>
              <a:rPr lang="ru-RU" sz="2800" dirty="0"/>
              <a:t> по случаю </a:t>
            </a:r>
          </a:p>
          <a:p>
            <a:r>
              <a:rPr lang="ru-RU" sz="2800" dirty="0"/>
              <a:t>    дня рождения</a:t>
            </a:r>
          </a:p>
        </p:txBody>
      </p:sp>
      <p:pic>
        <p:nvPicPr>
          <p:cNvPr id="7170" name="Picture 2" descr="http://fotohomka.ru/images/Nov/18/ff9b73e903606a7379b06150c167e83e/mini_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22420"/>
            <a:ext cx="3312368" cy="24680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6" descr="https://static.tildacdn.com/tild3431-3161-4232-a531-643963633438/c488316199ec470cb31fff7d9309372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6" name="Picture 8" descr="https://0.s3.envato.com/files/66009518/3d%20small%20people%20-%20complicated%20question%20p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653136"/>
            <a:ext cx="1255463" cy="183638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studio.jvcompany.ru/uploads/course/teaser/18/normal_shutterstock_994785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895" y="3315061"/>
            <a:ext cx="4698267" cy="20253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E01990F-DF82-47F1-954F-ABD33B50D9B7}"/>
              </a:ext>
            </a:extLst>
          </p:cNvPr>
          <p:cNvSpPr txBox="1"/>
          <p:nvPr/>
        </p:nvSpPr>
        <p:spPr>
          <a:xfrm>
            <a:off x="719572" y="692696"/>
            <a:ext cx="77048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удовольствием осваивать игру на музыкальных инструментах и вокальное пение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7FEB6DA-9D3A-4A5D-9B6B-20D4222EF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1646803"/>
            <a:ext cx="4176464" cy="498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490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079876" y="5611008"/>
            <a:ext cx="36280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800" dirty="0"/>
              <a:t>Рисовать друг другу </a:t>
            </a:r>
          </a:p>
          <a:p>
            <a:r>
              <a:rPr lang="ru-RU" sz="2800" dirty="0"/>
              <a:t>Открытки…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06141" y="574673"/>
            <a:ext cx="43068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sz="3200" dirty="0"/>
              <a:t>Поездки к морю, переночевать </a:t>
            </a:r>
          </a:p>
          <a:p>
            <a:r>
              <a:rPr lang="ru-RU" sz="3200" dirty="0"/>
              <a:t>     в зимней палатке…  </a:t>
            </a:r>
          </a:p>
        </p:txBody>
      </p:sp>
      <p:sp>
        <p:nvSpPr>
          <p:cNvPr id="10" name="AutoShape 10" descr="https://media.findmeals.com/cache/d8/85/d88536d360aa9b0e6457134c77c846b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2" descr="https://im1-tub-ru.yandex.net/i?id=90ae81d8b3efed9275eb1ea8f0864bd5&amp;n=33&amp;h=215&amp;w=29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4" descr="https://im1-tub-ru.yandex.net/i?id=90ae81d8b3efed9275eb1ea8f0864bd5&amp;n=33&amp;h=215&amp;w=291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340" name="Picture 4" descr="http://popgun.ru/files/g/21/orig/69679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7547" y="81960"/>
            <a:ext cx="4009734" cy="26731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Картинки по запросу открытка своими рукам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24" y="2755115"/>
            <a:ext cx="28575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3F8DD9C-68B5-4E0E-B902-E74B2D96B7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3917" y="2392640"/>
            <a:ext cx="4146416" cy="32183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babushkinskiipni.ru/images/spasibo.jpg"/>
          <p:cNvPicPr>
            <a:picLocks noChangeAspect="1" noChangeArrowheads="1"/>
          </p:cNvPicPr>
          <p:nvPr/>
        </p:nvPicPr>
        <p:blipFill>
          <a:blip r:embed="rId2" cstate="print"/>
          <a:srcRect l="12005" r="3962"/>
          <a:stretch>
            <a:fillRect/>
          </a:stretch>
        </p:blipFill>
        <p:spPr bwMode="auto">
          <a:xfrm>
            <a:off x="169160" y="332656"/>
            <a:ext cx="3965360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4139952" y="1087640"/>
            <a:ext cx="476418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/>
              <a:t> </a:t>
            </a:r>
            <a:r>
              <a:rPr lang="ru-RU" sz="2800" dirty="0"/>
              <a:t>Совместные бескорыстные </a:t>
            </a:r>
          </a:p>
          <a:p>
            <a:r>
              <a:rPr lang="ru-RU" sz="2800" dirty="0"/>
              <a:t>    добрые дела…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8411" y="4378384"/>
            <a:ext cx="35068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3200" dirty="0"/>
              <a:t>Сказка на ночь …</a:t>
            </a:r>
          </a:p>
        </p:txBody>
      </p:sp>
      <p:pic>
        <p:nvPicPr>
          <p:cNvPr id="5" name="Picture 6" descr="http://ysia.ru/wp-content/uploads/2016/05/shutterstock_1157478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0184" y="3158603"/>
            <a:ext cx="4534237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82624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0" y="692696"/>
            <a:ext cx="427892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800" dirty="0"/>
              <a:t> Встречать новый год </a:t>
            </a:r>
          </a:p>
          <a:p>
            <a:r>
              <a:rPr lang="ru-RU" sz="2800" dirty="0"/>
              <a:t>каждый раз в новом месте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29190" y="3357562"/>
            <a:ext cx="35719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>
              <a:buFont typeface="Wingdings" pitchFamily="2" charset="2"/>
              <a:buChar char="v"/>
            </a:pPr>
            <a:r>
              <a:rPr lang="ru-RU" sz="2800" dirty="0"/>
              <a:t> Вечера стихов  и песен 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47864" y="5661248"/>
            <a:ext cx="373454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dirty="0"/>
              <a:t> </a:t>
            </a:r>
            <a:r>
              <a:rPr lang="ru-RU" sz="2800" dirty="0"/>
              <a:t>«Подкладывание» </a:t>
            </a:r>
          </a:p>
          <a:p>
            <a:r>
              <a:rPr lang="ru-RU" sz="2800" dirty="0"/>
              <a:t>     подарков соседям …</a:t>
            </a:r>
          </a:p>
        </p:txBody>
      </p:sp>
      <p:pic>
        <p:nvPicPr>
          <p:cNvPr id="9218" name="Picture 2" descr="http://1311.ru/news/2013/zim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4664"/>
            <a:ext cx="3528392" cy="23522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http://babyben.ru/images/babyben/2016/11/24-podarok-dlja-devushki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5229200"/>
            <a:ext cx="2232248" cy="1482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6" name="Picture 4" descr="http://www.4kphoto.net/4k/guitar-tun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3140968"/>
            <a:ext cx="2627784" cy="16423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00007" y="836712"/>
            <a:ext cx="3937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Говорим тёплые слова 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7210" y="2117703"/>
            <a:ext cx="35226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Приготовление пищи </a:t>
            </a:r>
          </a:p>
          <a:p>
            <a:r>
              <a:rPr lang="ru-RU" sz="2800" dirty="0"/>
              <a:t>с «любовью» 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7544" y="4523582"/>
            <a:ext cx="319029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Праздник </a:t>
            </a:r>
          </a:p>
          <a:p>
            <a:r>
              <a:rPr lang="ru-RU" sz="2800" dirty="0"/>
              <a:t>на верхней полке …</a:t>
            </a:r>
          </a:p>
        </p:txBody>
      </p:sp>
      <p:pic>
        <p:nvPicPr>
          <p:cNvPr id="10242" name="Picture 2" descr="http://samopoznanie.ru/avatars/objects/3-93610_1_6.jpg?148294308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752" y="692695"/>
            <a:ext cx="3642735" cy="33332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4" descr="http://urbo.ua/assets/files/news/669/image/MX0ML00Ma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6" name="Picture 6" descr="http://urbo.ua/assets/files/news/669/image/MX0ML00Ma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906" y="4281350"/>
            <a:ext cx="3638972" cy="23926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Georgia" pitchFamily="18" charset="0"/>
              </a:rPr>
              <a:t>Как создать семейную традицию?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>
                <a:latin typeface="Comic Sans MS" pitchFamily="66" charset="0"/>
              </a:rPr>
              <a:t>Для создания семейной традиции необходимы две вещи: ваше желание и согласие домочадцев</a:t>
            </a:r>
          </a:p>
          <a:p>
            <a:pPr algn="ctr">
              <a:buNone/>
            </a:pPr>
            <a:endParaRPr lang="ru-RU" dirty="0">
              <a:latin typeface="Comic Sans MS" pitchFamily="66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800" i="1" dirty="0">
                <a:latin typeface="Comic Sans MS" pitchFamily="66" charset="0"/>
              </a:rPr>
              <a:t>Собственно придумайте саму традицию</a:t>
            </a:r>
          </a:p>
          <a:p>
            <a:pPr>
              <a:buFont typeface="Wingdings" pitchFamily="2" charset="2"/>
              <a:buChar char="Ø"/>
            </a:pPr>
            <a:r>
              <a:rPr lang="ru-RU" sz="2800" i="1" dirty="0">
                <a:latin typeface="Comic Sans MS" pitchFamily="66" charset="0"/>
              </a:rPr>
              <a:t>Сделайте первый шаг</a:t>
            </a:r>
          </a:p>
          <a:p>
            <a:pPr>
              <a:buFont typeface="Wingdings" pitchFamily="2" charset="2"/>
              <a:buChar char="Ø"/>
            </a:pPr>
            <a:r>
              <a:rPr lang="ru-RU" sz="2800" i="1" dirty="0">
                <a:latin typeface="Comic Sans MS" pitchFamily="66" charset="0"/>
              </a:rPr>
              <a:t>Будьте умерены в своих желаниях</a:t>
            </a:r>
          </a:p>
          <a:p>
            <a:pPr>
              <a:buFont typeface="Wingdings" pitchFamily="2" charset="2"/>
              <a:buChar char="Ø"/>
            </a:pPr>
            <a:r>
              <a:rPr lang="ru-RU" sz="2800" i="1" dirty="0">
                <a:latin typeface="Comic Sans MS" pitchFamily="66" charset="0"/>
              </a:rPr>
              <a:t>Закрепляйте традицию</a:t>
            </a:r>
          </a:p>
          <a:p>
            <a:endParaRPr lang="ru-RU" dirty="0"/>
          </a:p>
        </p:txBody>
      </p:sp>
      <p:sp>
        <p:nvSpPr>
          <p:cNvPr id="4" name="AutoShape 2" descr="http://previews.123rf.com/images/zeffss/zeffss0801/zeffss080100059/2455533-thumb-up-icon-approval-Hand-Gesture-isolated-on-white-background--Stock-Pho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://previews.123rf.com/images/zeffss/zeffss0801/zeffss080100059/2455533-thumb-up-icon-approval-Hand-Gesture-isolated-on-white-background--Stock-Photo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://www.pokahlv.com/userfiles/palec.jpe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0" descr="http://www.newdesignfile.com/postpic/2012/03/happy-smiley-face-thumbs-up_83170.pn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76" name="Picture 12" descr="http://www.newdesignfile.com/postpic/2012/03/happy-smiley-face-thumbs-up_8317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995" y="4869160"/>
            <a:ext cx="2664005" cy="184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 descr="https://sevzakon.ru/assets/images/news/16_avgust/fla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Picture 2" descr="Картинки по запросу русские семейные традиции картинк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780" y="1600200"/>
            <a:ext cx="8000439" cy="45259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из м-ф -Князь Владимир- - Дорога цветов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267419" y="6126163"/>
            <a:ext cx="609600" cy="609600"/>
          </a:xfrm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Историческая страничка «Семейных традиций»  </a:t>
            </a:r>
            <a:r>
              <a:rPr lang="ru-RU" b="1" dirty="0"/>
              <a:t>в России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Картинки по запросу картинки русскиеза столом в старин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8280918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Картинки по запросу дворянские семьи картин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619" y="764704"/>
            <a:ext cx="7857389" cy="5893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Картинки по запросу дворянские семьи картинк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76" y="764704"/>
            <a:ext cx="8238655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15290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Картинки по запросу картинки русские сцены в старин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6612"/>
            <a:ext cx="8736583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Картинки по запросу помощь  бабушке картин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80728"/>
            <a:ext cx="5143500" cy="3857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Картинки по запросу помощь  бабушке картинк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611" y="3025477"/>
            <a:ext cx="4762500" cy="35718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Картинки по запросу забота о стариках картинк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644" y="1817875"/>
            <a:ext cx="4958949" cy="32340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43854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3000" fill="hold"/>
                                        <p:tgtEl>
                                          <p:spTgt spid="717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Картинки по запросу картинки русскиеза столом в старин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45" y="179868"/>
            <a:ext cx="4021076" cy="3056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C43DFF8-F0A2-4176-B386-77357FD80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8508" y="2717085"/>
            <a:ext cx="5289947" cy="397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2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Картинки по запросу картинки русскиеза столом в старин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8428"/>
            <a:ext cx="8352928" cy="665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939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Картинки по запросу картинки русские сцены в старин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28" y="130002"/>
            <a:ext cx="8474034" cy="669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6672"/>
            <a:ext cx="8718210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028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611560" y="116632"/>
            <a:ext cx="7772400" cy="6336703"/>
          </a:xfrm>
        </p:spPr>
        <p:txBody>
          <a:bodyPr>
            <a:normAutofit/>
          </a:bodyPr>
          <a:lstStyle/>
          <a:p>
            <a:r>
              <a:rPr lang="ru-RU" dirty="0">
                <a:latin typeface="Comic Sans MS" panose="030F0702030302020204" pitchFamily="66" charset="0"/>
              </a:rPr>
              <a:t>Как видим, семейные традиции – это интересно и здорово. </a:t>
            </a:r>
            <a:br>
              <a:rPr lang="ru-RU" dirty="0">
                <a:latin typeface="Comic Sans MS" panose="030F0702030302020204" pitchFamily="66" charset="0"/>
              </a:rPr>
            </a:br>
            <a:r>
              <a:rPr lang="ru-RU" dirty="0">
                <a:latin typeface="Comic Sans MS" panose="030F0702030302020204" pitchFamily="66" charset="0"/>
              </a:rPr>
              <a:t>Не пренебрегайте ими, ведь они сплачивают семью, помогают ей стать единым целым.</a:t>
            </a:r>
            <a:br>
              <a:rPr lang="ru-RU" dirty="0">
                <a:latin typeface="Comic Sans MS" panose="030F0702030302020204" pitchFamily="66" charset="0"/>
              </a:rPr>
            </a:br>
            <a:br>
              <a:rPr lang="ru-RU" dirty="0"/>
            </a:br>
            <a:endParaRPr lang="ru-RU" dirty="0"/>
          </a:p>
        </p:txBody>
      </p:sp>
      <p:pic>
        <p:nvPicPr>
          <p:cNvPr id="3" name="Picture 16" descr="http://previews.123rf.com/images/tokhiti/tokhiti0812/tokhiti081200069/3966057-Happy-family-silhouettes-and-sun-on-a-red-background--Stock-Ph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5531"/>
            <a:ext cx="7848872" cy="667757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85438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30" y="620688"/>
            <a:ext cx="8694350" cy="595472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907704" y="1412776"/>
            <a:ext cx="591059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dirty="0">
                <a:solidFill>
                  <a:srgbClr val="FFFF00"/>
                </a:solidFill>
                <a:latin typeface="Arial Black" pitchFamily="34" charset="0"/>
              </a:rPr>
              <a:t>Расскажи</a:t>
            </a:r>
          </a:p>
          <a:p>
            <a:pPr algn="ctr"/>
            <a:r>
              <a:rPr lang="ru-RU" sz="4800" dirty="0">
                <a:solidFill>
                  <a:srgbClr val="FFFF00"/>
                </a:solidFill>
                <a:latin typeface="Arial Black" pitchFamily="34" charset="0"/>
              </a:rPr>
              <a:t> какие традиции</a:t>
            </a:r>
          </a:p>
          <a:p>
            <a:pPr algn="ctr"/>
            <a:r>
              <a:rPr lang="ru-RU" sz="4800" dirty="0">
                <a:solidFill>
                  <a:srgbClr val="FFFF00"/>
                </a:solidFill>
                <a:latin typeface="Arial Black" pitchFamily="34" charset="0"/>
              </a:rPr>
              <a:t> в вашей семье?</a:t>
            </a:r>
          </a:p>
        </p:txBody>
      </p:sp>
      <p:pic>
        <p:nvPicPr>
          <p:cNvPr id="5" name="edcf5d89153513f1f9a6022fa806cfd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890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2204</TotalTime>
  <Words>606</Words>
  <Application>Microsoft Office PowerPoint</Application>
  <PresentationFormat>Экран (4:3)</PresentationFormat>
  <Paragraphs>83</Paragraphs>
  <Slides>33</Slides>
  <Notes>1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3" baseType="lpstr">
      <vt:lpstr>Arial</vt:lpstr>
      <vt:lpstr>Arial Black</vt:lpstr>
      <vt:lpstr>Book Antiqua</vt:lpstr>
      <vt:lpstr>Calibri</vt:lpstr>
      <vt:lpstr>Comic Sans MS</vt:lpstr>
      <vt:lpstr>Georgia</vt:lpstr>
      <vt:lpstr>Mistral</vt:lpstr>
      <vt:lpstr>Times New Roman</vt:lpstr>
      <vt:lpstr>Wingdings</vt:lpstr>
      <vt:lpstr>Тема Office</vt:lpstr>
      <vt:lpstr>«Семейные традиции»</vt:lpstr>
      <vt:lpstr>СЕМЕЙНЫЕ ТРАДИЦИИ</vt:lpstr>
      <vt:lpstr>Презентация PowerPoint</vt:lpstr>
      <vt:lpstr>Что дают семейные традиции детям?</vt:lpstr>
      <vt:lpstr>Что дают семейные традиции взрослым?</vt:lpstr>
      <vt:lpstr>Что дают семейные традиции всей семье?</vt:lpstr>
      <vt:lpstr>Многодетные семьи нашей школы</vt:lpstr>
      <vt:lpstr>Какие бывают семейные традиции?</vt:lpstr>
      <vt:lpstr>Общие традиции  – празднование дней рождений и семейных праздников</vt:lpstr>
      <vt:lpstr>Общие традиции   выполнение домашних обязанностей всеми членами семьи</vt:lpstr>
      <vt:lpstr>Общие традиции   совместные игры с детьми</vt:lpstr>
      <vt:lpstr>Общие традиции   семейный обед</vt:lpstr>
      <vt:lpstr>Общие традиции   Семейный совет</vt:lpstr>
      <vt:lpstr>Общие традиции   Традиции «кнута и пряника»</vt:lpstr>
      <vt:lpstr>Общие традиции –  ритуалы приветствия и прощания</vt:lpstr>
      <vt:lpstr>Общие традиции –  совместные прогулки, походы в кино, на выставки и прочее</vt:lpstr>
      <vt:lpstr>Специальные традиции –  это особые традиции, присущие одной данной семье.</vt:lpstr>
      <vt:lpstr>Примеры интересных семейных традиций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Как создать семейную традицию?</vt:lpstr>
      <vt:lpstr>Историческая страничка «Семейных традиций»  в России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Как видим, семейные традиции – это интересно и здорово.  Не пренебрегайте ими, ведь они сплачивают семью, помогают ей стать единым целым.  </vt:lpstr>
      <vt:lpstr>Презентация PowerPoint</vt:lpstr>
    </vt:vector>
  </TitlesOfParts>
  <Company>МАОУ Гимназия №5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СЕМЕЙНЫЕ ТРАДИЦИИ</dc:title>
  <dc:creator>k128</dc:creator>
  <cp:lastModifiedBy>Андрей Сопов</cp:lastModifiedBy>
  <cp:revision>191</cp:revision>
  <dcterms:created xsi:type="dcterms:W3CDTF">2016-12-15T13:01:46Z</dcterms:created>
  <dcterms:modified xsi:type="dcterms:W3CDTF">2022-04-27T15:35:36Z</dcterms:modified>
</cp:coreProperties>
</file>